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7 seconds.( I will select 2 best slides (i will give them extra points and students will present for CIS committee)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Shape 22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3" name="Shape 22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Shape 23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2" name="Shape 23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Shape 24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1" name="Shape 24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Shape 24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Include your contact information</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Ask if anyone has any questions for you.</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Thank your audience</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8" name="Shape 24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56" name="Shape 1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5 seconds</a:t>
            </a:r>
            <a:endParaRPr/>
          </a:p>
          <a:p>
            <a:pPr indent="0" lvl="0" marL="0" marR="0" rtl="0" algn="l">
              <a:spcBef>
                <a:spcPts val="0"/>
              </a:spcBef>
              <a:spcAft>
                <a:spcPts val="0"/>
              </a:spcAft>
              <a:buNone/>
            </a:pPr>
            <a:r>
              <a:rPr lang="en-US"/>
              <a:t>Show the Use Case Diagram for the whole project.</a:t>
            </a:r>
            <a:br>
              <a:rPr lang="en-US"/>
            </a:br>
            <a:r>
              <a:rPr lang="en-US"/>
              <a:t>Highlight your use cases.</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20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System deployment – h/w and s/w requirements </a:t>
            </a:r>
            <a:endParaRPr/>
          </a:p>
          <a:p>
            <a:pPr indent="0" lvl="0" marL="0" marR="0" rtl="0" algn="l">
              <a:spcBef>
                <a:spcPts val="360"/>
              </a:spcBef>
              <a:spcAft>
                <a:spcPts val="0"/>
              </a:spcAft>
              <a:buNone/>
            </a:pPr>
            <a:br>
              <a:rPr lang="en-US"/>
            </a:br>
            <a:br>
              <a:rPr lang="en-US"/>
            </a:b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Shape 17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Identify the design patterns used (one or more slides).</a:t>
            </a:r>
            <a:endParaRPr/>
          </a:p>
          <a:p>
            <a:pPr indent="0" lvl="0" marL="0" rtl="0">
              <a:spcBef>
                <a:spcPts val="360"/>
              </a:spcBef>
              <a:spcAft>
                <a:spcPts val="0"/>
              </a:spcAft>
              <a:buNone/>
            </a:pPr>
            <a:r>
              <a:t/>
            </a:r>
            <a:endParaRPr/>
          </a:p>
          <a:p>
            <a:pPr indent="0" lvl="0" marL="0" marR="0" rtl="0" algn="l">
              <a:spcBef>
                <a:spcPts val="360"/>
              </a:spcBef>
              <a:spcAft>
                <a:spcPts val="0"/>
              </a:spcAft>
              <a:buNone/>
            </a:pPr>
            <a:r>
              <a:t/>
            </a:r>
            <a:endParaRPr/>
          </a:p>
        </p:txBody>
      </p:sp>
      <p:sp>
        <p:nvSpPr>
          <p:cNvPr id="180" name="Shape 18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Shape 18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a:t>5 seconds.</a:t>
            </a:r>
            <a:endParaRPr/>
          </a:p>
          <a:p>
            <a:pPr indent="0" lvl="0" marL="0" rtl="0">
              <a:spcBef>
                <a:spcPts val="0"/>
              </a:spcBef>
              <a:spcAft>
                <a:spcPts val="0"/>
              </a:spcAft>
              <a:buClr>
                <a:schemeClr val="dk1"/>
              </a:buClr>
              <a:buFont typeface="Arial"/>
              <a:buNone/>
            </a:pPr>
            <a:r>
              <a:rPr lang="en-US"/>
              <a:t>List the user stories that you worked on them.(put in order of importance). Stay focused on the parts that you have been working.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8" name="Shape 18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Shape 19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5" name="Shape 19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Shape 20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5" name="Shape 20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Shape 21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4" name="Shape 21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indent="0" lvl="0" marL="0" marR="0" rtl="0" algn="r">
              <a:spcBef>
                <a:spcPts val="0"/>
              </a:spcBef>
              <a:spcAft>
                <a:spcPts val="0"/>
              </a:spcAft>
              <a:buSzPts val="1400"/>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indent="0" lvl="0" marL="0" marR="0" rtl="0" algn="r">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141450"/>
            <a:ext cx="8686800" cy="45021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VR-Gaming to Broad </a:t>
            </a:r>
            <a:endParaRPr/>
          </a:p>
          <a:p>
            <a:pPr indent="0" lvl="0" marL="0" rtl="0" algn="ctr">
              <a:spcBef>
                <a:spcPts val="0"/>
              </a:spcBef>
              <a:spcAft>
                <a:spcPts val="0"/>
              </a:spcAft>
              <a:buClr>
                <a:schemeClr val="dk1"/>
              </a:buClr>
              <a:buFont typeface="Arial"/>
              <a:buNone/>
            </a:pPr>
            <a:r>
              <a:rPr lang="en-US"/>
              <a:t>Participation in CS 1.0</a:t>
            </a:r>
            <a:endParaRPr/>
          </a:p>
          <a:p>
            <a:pPr indent="0" lvl="0" marL="0" marR="0" rtl="0" algn="ctr">
              <a:spcBef>
                <a:spcPts val="0"/>
              </a:spcBef>
              <a:spcAft>
                <a:spcPts val="0"/>
              </a:spcAft>
              <a:buNone/>
            </a:pPr>
            <a:r>
              <a:t/>
            </a:r>
            <a:endParaRPr sz="2900"/>
          </a:p>
          <a:p>
            <a:pPr indent="0" lvl="0" marL="0" marR="0" rtl="0" algn="ctr">
              <a:spcBef>
                <a:spcPts val="0"/>
              </a:spcBef>
              <a:spcAft>
                <a:spcPts val="0"/>
              </a:spcAft>
              <a:buNone/>
            </a:pPr>
            <a:r>
              <a:rPr b="0" i="0" lang="en-US" sz="2500" u="none" cap="none" strike="noStrike">
                <a:solidFill>
                  <a:srgbClr val="001D4D"/>
                </a:solidFill>
                <a:latin typeface="Trebuchet MS"/>
                <a:ea typeface="Trebuchet MS"/>
                <a:cs typeface="Trebuchet MS"/>
                <a:sym typeface="Trebuchet MS"/>
              </a:rPr>
              <a:t>Team Members: </a:t>
            </a:r>
            <a:r>
              <a:rPr lang="en-US" sz="2500"/>
              <a:t>Armando Carrasquillo, Daniel Perez, Santiago Bolivar</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Francisco Ortega</a:t>
            </a:r>
            <a:endParaRPr b="0" i="0" sz="25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endParaRPr b="0" i="0" sz="4400" u="none" cap="none" strike="noStrike">
              <a:solidFill>
                <a:srgbClr val="001D4D"/>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Font typeface="Noto Sans Symbols"/>
              <a:buNone/>
            </a:pPr>
            <a:r>
              <a:rPr lang="en-US">
                <a:solidFill>
                  <a:srgbClr val="666666"/>
                </a:solidFill>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413950"/>
            <a:ext cx="8686800" cy="8364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600">
                <a:solidFill>
                  <a:srgbClr val="001D4D"/>
                </a:solidFill>
                <a:latin typeface="Trebuchet MS"/>
                <a:ea typeface="Trebuchet MS"/>
                <a:cs typeface="Trebuchet MS"/>
                <a:sym typeface="Trebuchet MS"/>
              </a:rPr>
              <a:t>Spring 2018</a:t>
            </a:r>
            <a:endParaRPr sz="2600">
              <a:solidFill>
                <a:srgbClr val="001D4D"/>
              </a:solidFill>
              <a:latin typeface="Trebuchet MS"/>
              <a:ea typeface="Trebuchet MS"/>
              <a:cs typeface="Trebuchet MS"/>
              <a:sym typeface="Trebuchet MS"/>
            </a:endParaRPr>
          </a:p>
        </p:txBody>
      </p:sp>
      <p:pic>
        <p:nvPicPr>
          <p:cNvPr id="152" name="Shape 152"/>
          <p:cNvPicPr preferRelativeResize="0"/>
          <p:nvPr/>
        </p:nvPicPr>
        <p:blipFill>
          <a:blip r:embed="rId3">
            <a:alphaModFix/>
          </a:blip>
          <a:stretch>
            <a:fillRect/>
          </a:stretch>
        </p:blipFill>
        <p:spPr>
          <a:xfrm>
            <a:off x="228600" y="5481650"/>
            <a:ext cx="2752700" cy="1376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#4: </a:t>
            </a:r>
            <a:endParaRPr/>
          </a:p>
          <a:p>
            <a:pPr indent="0" lvl="0" marL="0" marR="0" rtl="0" algn="l">
              <a:spcBef>
                <a:spcPts val="0"/>
              </a:spcBef>
              <a:spcAft>
                <a:spcPts val="0"/>
              </a:spcAft>
              <a:buNone/>
            </a:pPr>
            <a:r>
              <a:rPr lang="en-US" sz="3600">
                <a:solidFill>
                  <a:schemeClr val="dk1"/>
                </a:solidFill>
                <a:latin typeface="Times New Roman"/>
                <a:ea typeface="Times New Roman"/>
                <a:cs typeface="Times New Roman"/>
                <a:sym typeface="Times New Roman"/>
              </a:rPr>
              <a:t>Implement Main Menu</a:t>
            </a:r>
            <a:endParaRPr b="0" i="0" sz="3600" u="none" cap="none" strike="noStrike">
              <a:solidFill>
                <a:srgbClr val="001D4D"/>
              </a:solidFill>
              <a:latin typeface="Trebuchet MS"/>
              <a:ea typeface="Trebuchet MS"/>
              <a:cs typeface="Trebuchet MS"/>
              <a:sym typeface="Trebuchet MS"/>
            </a:endParaRPr>
          </a:p>
        </p:txBody>
      </p:sp>
      <p:sp>
        <p:nvSpPr>
          <p:cNvPr id="226" name="Shape 226"/>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227" name="Shape 227"/>
          <p:cNvPicPr preferRelativeResize="0"/>
          <p:nvPr/>
        </p:nvPicPr>
        <p:blipFill>
          <a:blip r:embed="rId3">
            <a:alphaModFix/>
          </a:blip>
          <a:stretch>
            <a:fillRect/>
          </a:stretch>
        </p:blipFill>
        <p:spPr>
          <a:xfrm>
            <a:off x="779475" y="3384450"/>
            <a:ext cx="4297725" cy="2652750"/>
          </a:xfrm>
          <a:prstGeom prst="rect">
            <a:avLst/>
          </a:prstGeom>
          <a:noFill/>
          <a:ln>
            <a:noFill/>
          </a:ln>
        </p:spPr>
      </p:pic>
      <p:pic>
        <p:nvPicPr>
          <p:cNvPr id="228" name="Shape 228"/>
          <p:cNvPicPr preferRelativeResize="0"/>
          <p:nvPr/>
        </p:nvPicPr>
        <p:blipFill>
          <a:blip r:embed="rId4">
            <a:alphaModFix/>
          </a:blip>
          <a:stretch>
            <a:fillRect/>
          </a:stretch>
        </p:blipFill>
        <p:spPr>
          <a:xfrm>
            <a:off x="5362311" y="1828800"/>
            <a:ext cx="3089913" cy="407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#5: </a:t>
            </a:r>
            <a:endParaRPr/>
          </a:p>
          <a:p>
            <a:pPr indent="0" lvl="0" marL="0" marR="0" rtl="0" algn="l">
              <a:spcBef>
                <a:spcPts val="0"/>
              </a:spcBef>
              <a:spcAft>
                <a:spcPts val="0"/>
              </a:spcAft>
              <a:buNone/>
            </a:pPr>
            <a:r>
              <a:rPr lang="en-US" sz="3600">
                <a:solidFill>
                  <a:schemeClr val="dk1"/>
                </a:solidFill>
                <a:latin typeface="Times New Roman"/>
                <a:ea typeface="Times New Roman"/>
                <a:cs typeface="Times New Roman"/>
                <a:sym typeface="Times New Roman"/>
              </a:rPr>
              <a:t>Create Game Completed Trigger</a:t>
            </a:r>
            <a:endParaRPr b="0" i="0" sz="3600" u="none" cap="none" strike="noStrike">
              <a:solidFill>
                <a:srgbClr val="001D4D"/>
              </a:solidFill>
              <a:latin typeface="Trebuchet MS"/>
              <a:ea typeface="Trebuchet MS"/>
              <a:cs typeface="Trebuchet MS"/>
              <a:sym typeface="Trebuchet MS"/>
            </a:endParaRPr>
          </a:p>
        </p:txBody>
      </p:sp>
      <p:sp>
        <p:nvSpPr>
          <p:cNvPr id="235" name="Shape 235"/>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236" name="Shape 236"/>
          <p:cNvPicPr preferRelativeResize="0"/>
          <p:nvPr/>
        </p:nvPicPr>
        <p:blipFill>
          <a:blip r:embed="rId3">
            <a:alphaModFix/>
          </a:blip>
          <a:stretch>
            <a:fillRect/>
          </a:stretch>
        </p:blipFill>
        <p:spPr>
          <a:xfrm>
            <a:off x="5350999" y="1598300"/>
            <a:ext cx="2276662" cy="1855425"/>
          </a:xfrm>
          <a:prstGeom prst="rect">
            <a:avLst/>
          </a:prstGeom>
          <a:noFill/>
          <a:ln>
            <a:noFill/>
          </a:ln>
        </p:spPr>
      </p:pic>
      <p:pic>
        <p:nvPicPr>
          <p:cNvPr id="237" name="Shape 237"/>
          <p:cNvPicPr preferRelativeResize="0"/>
          <p:nvPr/>
        </p:nvPicPr>
        <p:blipFill>
          <a:blip r:embed="rId4">
            <a:alphaModFix/>
          </a:blip>
          <a:stretch>
            <a:fillRect/>
          </a:stretch>
        </p:blipFill>
        <p:spPr>
          <a:xfrm>
            <a:off x="1107125" y="3453727"/>
            <a:ext cx="6929749" cy="2521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44" name="Shape 244"/>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check_solution_p1</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Checks to see if the correct potions were placed in the Cauldron.</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Activate Heat Up button.</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Checks to see if the correct potions were placed. </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Checks to see if the correct potions were placed.</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sz="1050">
              <a:solidFill>
                <a:schemeClr val="dk1"/>
              </a:solidFill>
              <a:highlight>
                <a:srgbClr val="FFFFFF"/>
              </a:highlight>
              <a:latin typeface="Arial"/>
              <a:ea typeface="Arial"/>
              <a:cs typeface="Arial"/>
              <a:sym typeface="Arial"/>
            </a:endParaRPr>
          </a:p>
          <a:p>
            <a:pPr indent="0" lvl="0" marL="0" rtl="0">
              <a:spcBef>
                <a:spcPts val="400"/>
              </a:spcBef>
              <a:spcAft>
                <a:spcPts val="0"/>
              </a:spcAft>
              <a:buClr>
                <a:srgbClr val="000000"/>
              </a:buClr>
              <a:buSzPts val="1100"/>
              <a:buFont typeface="Arial"/>
              <a:buNone/>
            </a:pPr>
            <a:r>
              <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notify_result_p1</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Changes the particle effect on the Cauldron.</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Solution within cauldron is correct.</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Changes particle effect within cauldron.</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Particle effect changed.</a:t>
            </a:r>
            <a:endParaRPr sz="1050">
              <a:solidFill>
                <a:schemeClr val="dk1"/>
              </a:solidFill>
              <a:highlight>
                <a:srgbClr val="FFFFFF"/>
              </a:highlight>
              <a:latin typeface="Arial"/>
              <a:ea typeface="Arial"/>
              <a:cs typeface="Arial"/>
              <a:sym typeface="Arial"/>
            </a:endParaRPr>
          </a:p>
          <a:p>
            <a:pPr indent="-206375" lvl="0" marL="2825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Summary</a:t>
            </a:r>
            <a:endParaRPr b="0" i="0" sz="3800" u="none" cap="none" strike="noStrike">
              <a:solidFill>
                <a:srgbClr val="001D4D"/>
              </a:solidFill>
              <a:latin typeface="Trebuchet MS"/>
              <a:ea typeface="Trebuchet MS"/>
              <a:cs typeface="Trebuchet MS"/>
              <a:sym typeface="Trebuchet MS"/>
            </a:endParaRPr>
          </a:p>
        </p:txBody>
      </p:sp>
      <p:sp>
        <p:nvSpPr>
          <p:cNvPr id="251" name="Shape 251"/>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282575" lvl="0" marL="282575" marR="0" rtl="0" algn="l">
              <a:spcBef>
                <a:spcPts val="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Summary</a:t>
            </a:r>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contact information</a:t>
            </a:r>
            <a:r>
              <a:rPr lang="en-US"/>
              <a:t>: acarr009@fiu.edu</a:t>
            </a:r>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endParaRPr b="0" i="0" sz="2200" u="none" cap="none" strike="noStrike">
              <a:solidFill>
                <a:srgbClr val="001D4D"/>
              </a:solidFill>
              <a:latin typeface="Trebuchet MS"/>
              <a:ea typeface="Trebuchet MS"/>
              <a:cs typeface="Trebuchet MS"/>
              <a:sym typeface="Trebuchet MS"/>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52" name="Shape 252"/>
          <p:cNvPicPr preferRelativeResize="0"/>
          <p:nvPr/>
        </p:nvPicPr>
        <p:blipFill>
          <a:blip r:embed="rId3">
            <a:alphaModFix/>
          </a:blip>
          <a:stretch>
            <a:fillRect/>
          </a:stretch>
        </p:blipFill>
        <p:spPr>
          <a:xfrm>
            <a:off x="838778" y="4291500"/>
            <a:ext cx="1617074" cy="1322575"/>
          </a:xfrm>
          <a:prstGeom prst="rect">
            <a:avLst/>
          </a:prstGeom>
          <a:noFill/>
          <a:ln>
            <a:noFill/>
          </a:ln>
        </p:spPr>
      </p:pic>
      <p:pic>
        <p:nvPicPr>
          <p:cNvPr id="253" name="Shape 253"/>
          <p:cNvPicPr preferRelativeResize="0"/>
          <p:nvPr/>
        </p:nvPicPr>
        <p:blipFill>
          <a:blip r:embed="rId4">
            <a:alphaModFix/>
          </a:blip>
          <a:stretch>
            <a:fillRect/>
          </a:stretch>
        </p:blipFill>
        <p:spPr>
          <a:xfrm>
            <a:off x="3949947" y="4264438"/>
            <a:ext cx="1322575" cy="1486574"/>
          </a:xfrm>
          <a:prstGeom prst="rect">
            <a:avLst/>
          </a:prstGeom>
          <a:noFill/>
          <a:ln>
            <a:noFill/>
          </a:ln>
        </p:spPr>
      </p:pic>
      <p:pic>
        <p:nvPicPr>
          <p:cNvPr id="254" name="Shape 254"/>
          <p:cNvPicPr preferRelativeResize="0"/>
          <p:nvPr/>
        </p:nvPicPr>
        <p:blipFill>
          <a:blip r:embed="rId5">
            <a:alphaModFix/>
          </a:blip>
          <a:stretch>
            <a:fillRect/>
          </a:stretch>
        </p:blipFill>
        <p:spPr>
          <a:xfrm>
            <a:off x="5331100" y="4264438"/>
            <a:ext cx="1566776" cy="1566776"/>
          </a:xfrm>
          <a:prstGeom prst="rect">
            <a:avLst/>
          </a:prstGeom>
          <a:noFill/>
          <a:ln>
            <a:noFill/>
          </a:ln>
        </p:spPr>
      </p:pic>
      <p:pic>
        <p:nvPicPr>
          <p:cNvPr id="255" name="Shape 255"/>
          <p:cNvPicPr preferRelativeResize="0"/>
          <p:nvPr/>
        </p:nvPicPr>
        <p:blipFill>
          <a:blip r:embed="rId6">
            <a:alphaModFix/>
          </a:blip>
          <a:stretch>
            <a:fillRect/>
          </a:stretch>
        </p:blipFill>
        <p:spPr>
          <a:xfrm>
            <a:off x="2428475" y="4291500"/>
            <a:ext cx="1508200" cy="1665047"/>
          </a:xfrm>
          <a:prstGeom prst="rect">
            <a:avLst/>
          </a:prstGeom>
          <a:noFill/>
          <a:ln>
            <a:noFill/>
          </a:ln>
        </p:spPr>
      </p:pic>
      <p:pic>
        <p:nvPicPr>
          <p:cNvPr id="256" name="Shape 256"/>
          <p:cNvPicPr preferRelativeResize="0"/>
          <p:nvPr/>
        </p:nvPicPr>
        <p:blipFill>
          <a:blip r:embed="rId7">
            <a:alphaModFix/>
          </a:blip>
          <a:stretch>
            <a:fillRect/>
          </a:stretch>
        </p:blipFill>
        <p:spPr>
          <a:xfrm>
            <a:off x="6838675" y="4372150"/>
            <a:ext cx="1241925" cy="124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sp>
        <p:nvSpPr>
          <p:cNvPr id="159" name="Shape 159"/>
          <p:cNvSpPr txBox="1"/>
          <p:nvPr>
            <p:ph idx="1" type="body"/>
          </p:nvPr>
        </p:nvSpPr>
        <p:spPr>
          <a:xfrm>
            <a:off x="779463" y="15240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257175" lvl="0" marL="282575" marR="0" rtl="0" algn="l">
              <a:lnSpc>
                <a:spcPct val="100000"/>
              </a:lnSpc>
              <a:spcBef>
                <a:spcPts val="2000"/>
              </a:spcBef>
              <a:spcAft>
                <a:spcPts val="0"/>
              </a:spcAft>
              <a:buClr>
                <a:srgbClr val="000000"/>
              </a:buClr>
              <a:buSzPts val="1400"/>
              <a:buFont typeface="Noto Sans Symbols"/>
              <a:buChar char="●"/>
            </a:pPr>
            <a:r>
              <a:rPr lang="en-US" sz="1400">
                <a:solidFill>
                  <a:srgbClr val="000000"/>
                </a:solidFill>
                <a:latin typeface="Arial"/>
                <a:ea typeface="Arial"/>
                <a:cs typeface="Arial"/>
                <a:sym typeface="Arial"/>
              </a:rPr>
              <a:t>Data has shown that Computer Science(CS) professionals are on high demand. </a:t>
            </a:r>
            <a:endParaRPr sz="1400">
              <a:solidFill>
                <a:srgbClr val="000000"/>
              </a:solidFill>
              <a:latin typeface="Arial"/>
              <a:ea typeface="Arial"/>
              <a:cs typeface="Arial"/>
              <a:sym typeface="Arial"/>
            </a:endParaRPr>
          </a:p>
          <a:p>
            <a:pPr indent="-257175" lvl="0" marL="282575" marR="0" rtl="0" algn="l">
              <a:lnSpc>
                <a:spcPct val="100000"/>
              </a:lnSpc>
              <a:spcBef>
                <a:spcPts val="2000"/>
              </a:spcBef>
              <a:spcAft>
                <a:spcPts val="0"/>
              </a:spcAft>
              <a:buClr>
                <a:srgbClr val="000000"/>
              </a:buClr>
              <a:buSzPts val="1400"/>
              <a:buFont typeface="Arial"/>
              <a:buChar char="●"/>
            </a:pPr>
            <a:r>
              <a:rPr lang="en-US" sz="1400">
                <a:solidFill>
                  <a:srgbClr val="000000"/>
                </a:solidFill>
                <a:latin typeface="Arial"/>
                <a:ea typeface="Arial"/>
                <a:cs typeface="Arial"/>
                <a:sym typeface="Arial"/>
              </a:rPr>
              <a:t>Unfortunately, data also shows that there is a low graduation rate, and low levels of interest from women and minorities </a:t>
            </a:r>
            <a:endParaRPr sz="1400">
              <a:solidFill>
                <a:srgbClr val="000000"/>
              </a:solidFill>
              <a:latin typeface="Arial"/>
              <a:ea typeface="Arial"/>
              <a:cs typeface="Arial"/>
              <a:sym typeface="Arial"/>
            </a:endParaRPr>
          </a:p>
        </p:txBody>
      </p:sp>
      <p:pic>
        <p:nvPicPr>
          <p:cNvPr id="160" name="Shape 160"/>
          <p:cNvPicPr preferRelativeResize="0"/>
          <p:nvPr/>
        </p:nvPicPr>
        <p:blipFill>
          <a:blip r:embed="rId3">
            <a:alphaModFix/>
          </a:blip>
          <a:stretch>
            <a:fillRect/>
          </a:stretch>
        </p:blipFill>
        <p:spPr>
          <a:xfrm>
            <a:off x="558875" y="3367125"/>
            <a:ext cx="4660400" cy="2876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a:p>
            <a:pPr indent="0" lvl="0" marL="0" marR="0" rtl="0" algn="l">
              <a:spcBef>
                <a:spcPts val="0"/>
              </a:spcBef>
              <a:spcAft>
                <a:spcPts val="0"/>
              </a:spcAft>
              <a:buNone/>
            </a:pPr>
            <a:r>
              <a:rPr lang="en-US" sz="3000"/>
              <a:t>Armando</a:t>
            </a:r>
            <a:endParaRPr sz="3000"/>
          </a:p>
        </p:txBody>
      </p:sp>
      <p:sp>
        <p:nvSpPr>
          <p:cNvPr id="167" name="Shape 167"/>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t/>
            </a:r>
            <a:endParaRPr/>
          </a:p>
        </p:txBody>
      </p:sp>
      <p:pic>
        <p:nvPicPr>
          <p:cNvPr id="168" name="Shape 168"/>
          <p:cNvPicPr preferRelativeResize="0"/>
          <p:nvPr/>
        </p:nvPicPr>
        <p:blipFill>
          <a:blip r:embed="rId3">
            <a:alphaModFix/>
          </a:blip>
          <a:stretch>
            <a:fillRect/>
          </a:stretch>
        </p:blipFill>
        <p:spPr>
          <a:xfrm>
            <a:off x="2407316" y="1721175"/>
            <a:ext cx="3948706" cy="43160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sp>
        <p:nvSpPr>
          <p:cNvPr id="175" name="Shape 175"/>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176" name="Shape 176"/>
          <p:cNvPicPr preferRelativeResize="0"/>
          <p:nvPr/>
        </p:nvPicPr>
        <p:blipFill>
          <a:blip r:embed="rId3">
            <a:alphaModFix/>
          </a:blip>
          <a:stretch>
            <a:fillRect/>
          </a:stretch>
        </p:blipFill>
        <p:spPr>
          <a:xfrm>
            <a:off x="3361125" y="1875125"/>
            <a:ext cx="2545000" cy="4115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Minimal Class Diagram:</a:t>
            </a:r>
            <a:r>
              <a:rPr lang="en-US"/>
              <a:t> </a:t>
            </a:r>
            <a:endParaRPr/>
          </a:p>
          <a:p>
            <a:pPr indent="0" lvl="0" marL="0" marR="0" rtl="0" algn="l">
              <a:spcBef>
                <a:spcPts val="0"/>
              </a:spcBef>
              <a:spcAft>
                <a:spcPts val="0"/>
              </a:spcAft>
              <a:buNone/>
            </a:pPr>
            <a:r>
              <a:rPr lang="en-US" sz="3000"/>
              <a:t>Armando’s Contributions</a:t>
            </a:r>
            <a:endParaRPr b="0" i="0" sz="3000" u="none" cap="none" strike="noStrike">
              <a:solidFill>
                <a:srgbClr val="001D4D"/>
              </a:solidFill>
              <a:latin typeface="Trebuchet MS"/>
              <a:ea typeface="Trebuchet MS"/>
              <a:cs typeface="Trebuchet MS"/>
              <a:sym typeface="Trebuchet MS"/>
            </a:endParaRPr>
          </a:p>
        </p:txBody>
      </p:sp>
      <p:sp>
        <p:nvSpPr>
          <p:cNvPr id="183" name="Shape 183"/>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184" name="Shape 184"/>
          <p:cNvPicPr preferRelativeResize="0"/>
          <p:nvPr/>
        </p:nvPicPr>
        <p:blipFill>
          <a:blip r:embed="rId3">
            <a:alphaModFix/>
          </a:blip>
          <a:stretch>
            <a:fillRect/>
          </a:stretch>
        </p:blipFill>
        <p:spPr>
          <a:xfrm>
            <a:off x="405737" y="1476175"/>
            <a:ext cx="8330875" cy="4386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Stories:</a:t>
            </a:r>
            <a:endParaRPr b="0" i="0" sz="3800" u="none" cap="none" strike="noStrike">
              <a:solidFill>
                <a:srgbClr val="001D4D"/>
              </a:solidFill>
              <a:latin typeface="Trebuchet MS"/>
              <a:ea typeface="Trebuchet MS"/>
              <a:cs typeface="Trebuchet MS"/>
              <a:sym typeface="Trebuchet MS"/>
            </a:endParaRPr>
          </a:p>
          <a:p>
            <a:pPr indent="0" lvl="0" marL="0" marR="0" rtl="0" algn="l">
              <a:spcBef>
                <a:spcPts val="0"/>
              </a:spcBef>
              <a:spcAft>
                <a:spcPts val="0"/>
              </a:spcAft>
              <a:buNone/>
            </a:pPr>
            <a:r>
              <a:rPr lang="en-US" sz="3000"/>
              <a:t>Armando</a:t>
            </a:r>
            <a:r>
              <a:rPr b="0" i="0" lang="en-US" sz="3000" u="none" cap="none" strike="noStrike">
                <a:solidFill>
                  <a:srgbClr val="001D4D"/>
                </a:solidFill>
                <a:latin typeface="Trebuchet MS"/>
                <a:ea typeface="Trebuchet MS"/>
                <a:cs typeface="Trebuchet MS"/>
                <a:sym typeface="Trebuchet MS"/>
              </a:rPr>
              <a:t> </a:t>
            </a:r>
            <a:endParaRPr b="0" i="0" sz="3000" u="none" cap="none" strike="noStrike">
              <a:solidFill>
                <a:srgbClr val="001D4D"/>
              </a:solidFill>
              <a:latin typeface="Trebuchet MS"/>
              <a:ea typeface="Trebuchet MS"/>
              <a:cs typeface="Trebuchet MS"/>
              <a:sym typeface="Trebuchet MS"/>
            </a:endParaRPr>
          </a:p>
        </p:txBody>
      </p:sp>
      <p:sp>
        <p:nvSpPr>
          <p:cNvPr id="191" name="Shape 191"/>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a:t>1.</a:t>
            </a:r>
            <a:r>
              <a:rPr lang="en-US" sz="1600">
                <a:solidFill>
                  <a:schemeClr val="dk1"/>
                </a:solidFill>
                <a:latin typeface="Times New Roman"/>
                <a:ea typeface="Times New Roman"/>
                <a:cs typeface="Times New Roman"/>
                <a:sym typeface="Times New Roman"/>
              </a:rPr>
              <a:t>Implement Adding Objects to Cauldron</a:t>
            </a:r>
            <a:endParaRPr/>
          </a:p>
          <a:p>
            <a:pPr indent="0" lvl="0" marL="0" marR="0" rtl="0" algn="l">
              <a:spcBef>
                <a:spcPts val="2000"/>
              </a:spcBef>
              <a:spcAft>
                <a:spcPts val="0"/>
              </a:spcAft>
              <a:buNone/>
            </a:pPr>
            <a:r>
              <a:rPr lang="en-US"/>
              <a:t>2.</a:t>
            </a:r>
            <a:r>
              <a:rPr lang="en-US" sz="1600">
                <a:solidFill>
                  <a:schemeClr val="dk1"/>
                </a:solidFill>
                <a:latin typeface="Times New Roman"/>
                <a:ea typeface="Times New Roman"/>
                <a:cs typeface="Times New Roman"/>
                <a:sym typeface="Times New Roman"/>
              </a:rPr>
              <a:t>Implement Interaction to Heat Up Cauldron</a:t>
            </a:r>
            <a:endParaRPr/>
          </a:p>
          <a:p>
            <a:pPr indent="0" lvl="0" marL="0" marR="0" rtl="0" algn="l">
              <a:spcBef>
                <a:spcPts val="2000"/>
              </a:spcBef>
              <a:spcAft>
                <a:spcPts val="0"/>
              </a:spcAft>
              <a:buNone/>
            </a:pPr>
            <a:r>
              <a:rPr lang="en-US"/>
              <a:t>3.</a:t>
            </a:r>
            <a:r>
              <a:rPr lang="en-US" sz="1600">
                <a:solidFill>
                  <a:schemeClr val="dk1"/>
                </a:solidFill>
                <a:latin typeface="Times New Roman"/>
                <a:ea typeface="Times New Roman"/>
                <a:cs typeface="Times New Roman"/>
                <a:sym typeface="Times New Roman"/>
              </a:rPr>
              <a:t>Implement In-Game Menu</a:t>
            </a:r>
            <a:endParaRPr/>
          </a:p>
          <a:p>
            <a:pPr indent="0" lvl="0" marL="0" marR="0" rtl="0" algn="l">
              <a:spcBef>
                <a:spcPts val="2000"/>
              </a:spcBef>
              <a:spcAft>
                <a:spcPts val="0"/>
              </a:spcAft>
              <a:buNone/>
            </a:pPr>
            <a:r>
              <a:rPr lang="en-US"/>
              <a:t>4.</a:t>
            </a:r>
            <a:r>
              <a:rPr lang="en-US" sz="1600">
                <a:solidFill>
                  <a:schemeClr val="dk1"/>
                </a:solidFill>
                <a:latin typeface="Times New Roman"/>
                <a:ea typeface="Times New Roman"/>
                <a:cs typeface="Times New Roman"/>
                <a:sym typeface="Times New Roman"/>
              </a:rPr>
              <a:t>Implement Main Menu</a:t>
            </a:r>
            <a:endParaRPr/>
          </a:p>
          <a:p>
            <a:pPr indent="0" lvl="0" marL="0" marR="0" rtl="0" algn="l">
              <a:spcBef>
                <a:spcPts val="2000"/>
              </a:spcBef>
              <a:spcAft>
                <a:spcPts val="0"/>
              </a:spcAft>
              <a:buNone/>
            </a:pPr>
            <a:r>
              <a:rPr lang="en-US"/>
              <a:t>5.</a:t>
            </a:r>
            <a:r>
              <a:rPr lang="en-US" sz="1600">
                <a:solidFill>
                  <a:schemeClr val="dk1"/>
                </a:solidFill>
                <a:latin typeface="Times New Roman"/>
                <a:ea typeface="Times New Roman"/>
                <a:cs typeface="Times New Roman"/>
                <a:sym typeface="Times New Roman"/>
              </a:rPr>
              <a:t>Create Game Completed Trigger</a:t>
            </a:r>
            <a:endParaRPr sz="1600">
              <a:solidFill>
                <a:schemeClr val="dk1"/>
              </a:solidFill>
              <a:latin typeface="Times New Roman"/>
              <a:ea typeface="Times New Roman"/>
              <a:cs typeface="Times New Roman"/>
              <a:sym typeface="Times New Roman"/>
            </a:endParaRPr>
          </a:p>
          <a:p>
            <a:pPr indent="0" lvl="0" marL="0" marR="0" rtl="0" algn="l">
              <a:spcBef>
                <a:spcPts val="200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l">
              <a:spcBef>
                <a:spcPts val="2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#1: </a:t>
            </a:r>
            <a:endParaRPr/>
          </a:p>
          <a:p>
            <a:pPr indent="0" lvl="0" marL="0" marR="0" rtl="0" algn="l">
              <a:spcBef>
                <a:spcPts val="0"/>
              </a:spcBef>
              <a:spcAft>
                <a:spcPts val="0"/>
              </a:spcAft>
              <a:buNone/>
            </a:pPr>
            <a:r>
              <a:rPr lang="en-US" sz="3600">
                <a:solidFill>
                  <a:schemeClr val="dk1"/>
                </a:solidFill>
                <a:latin typeface="Times New Roman"/>
                <a:ea typeface="Times New Roman"/>
                <a:cs typeface="Times New Roman"/>
                <a:sym typeface="Times New Roman"/>
              </a:rPr>
              <a:t>Implement Adding Objects to Cauldron</a:t>
            </a:r>
            <a:endParaRPr b="0" i="0" sz="3600" u="none" cap="none" strike="noStrike">
              <a:solidFill>
                <a:srgbClr val="001D4D"/>
              </a:solidFill>
              <a:latin typeface="Trebuchet MS"/>
              <a:ea typeface="Trebuchet MS"/>
              <a:cs typeface="Trebuchet MS"/>
              <a:sym typeface="Trebuchet MS"/>
            </a:endParaRPr>
          </a:p>
        </p:txBody>
      </p:sp>
      <p:sp>
        <p:nvSpPr>
          <p:cNvPr id="198" name="Shape 198"/>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199" name="Shape 199"/>
          <p:cNvPicPr preferRelativeResize="0"/>
          <p:nvPr/>
        </p:nvPicPr>
        <p:blipFill>
          <a:blip r:embed="rId3">
            <a:alphaModFix/>
          </a:blip>
          <a:stretch>
            <a:fillRect/>
          </a:stretch>
        </p:blipFill>
        <p:spPr>
          <a:xfrm>
            <a:off x="5120575" y="2536064"/>
            <a:ext cx="3681099" cy="3285860"/>
          </a:xfrm>
          <a:prstGeom prst="rect">
            <a:avLst/>
          </a:prstGeom>
          <a:noFill/>
          <a:ln>
            <a:noFill/>
          </a:ln>
        </p:spPr>
      </p:pic>
      <p:pic>
        <p:nvPicPr>
          <p:cNvPr id="200" name="Shape 200"/>
          <p:cNvPicPr preferRelativeResize="0"/>
          <p:nvPr/>
        </p:nvPicPr>
        <p:blipFill>
          <a:blip r:embed="rId4">
            <a:alphaModFix/>
          </a:blip>
          <a:stretch>
            <a:fillRect/>
          </a:stretch>
        </p:blipFill>
        <p:spPr>
          <a:xfrm>
            <a:off x="779475" y="1770099"/>
            <a:ext cx="4208100" cy="1665325"/>
          </a:xfrm>
          <a:prstGeom prst="rect">
            <a:avLst/>
          </a:prstGeom>
          <a:noFill/>
          <a:ln>
            <a:noFill/>
          </a:ln>
        </p:spPr>
      </p:pic>
      <p:pic>
        <p:nvPicPr>
          <p:cNvPr id="201" name="Shape 201"/>
          <p:cNvPicPr preferRelativeResize="0"/>
          <p:nvPr/>
        </p:nvPicPr>
        <p:blipFill>
          <a:blip r:embed="rId5">
            <a:alphaModFix/>
          </a:blip>
          <a:stretch>
            <a:fillRect/>
          </a:stretch>
        </p:blipFill>
        <p:spPr>
          <a:xfrm>
            <a:off x="779475" y="3612000"/>
            <a:ext cx="3681100" cy="24251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779475" y="581400"/>
            <a:ext cx="7583400" cy="1347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rgbClr val="001D4D"/>
                </a:solidFill>
                <a:latin typeface="Trebuchet MS"/>
                <a:ea typeface="Trebuchet MS"/>
                <a:cs typeface="Trebuchet MS"/>
                <a:sym typeface="Trebuchet MS"/>
              </a:rPr>
              <a:t>User Stor</a:t>
            </a:r>
            <a:r>
              <a:rPr lang="en-US" sz="3600"/>
              <a:t>y #2: </a:t>
            </a:r>
            <a:endParaRPr sz="3600"/>
          </a:p>
          <a:p>
            <a:pPr indent="0" lvl="0" marL="0" marR="0" rtl="0" algn="l">
              <a:spcBef>
                <a:spcPts val="0"/>
              </a:spcBef>
              <a:spcAft>
                <a:spcPts val="0"/>
              </a:spcAft>
              <a:buNone/>
            </a:pPr>
            <a:r>
              <a:rPr lang="en-US" sz="3600">
                <a:solidFill>
                  <a:schemeClr val="dk1"/>
                </a:solidFill>
                <a:latin typeface="Times New Roman"/>
                <a:ea typeface="Times New Roman"/>
                <a:cs typeface="Times New Roman"/>
                <a:sym typeface="Times New Roman"/>
              </a:rPr>
              <a:t>Implement Interaction to Heat Up Cauldron</a:t>
            </a:r>
            <a:endParaRPr sz="3600"/>
          </a:p>
        </p:txBody>
      </p:sp>
      <p:sp>
        <p:nvSpPr>
          <p:cNvPr id="208" name="Shape 208"/>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209" name="Shape 209"/>
          <p:cNvPicPr preferRelativeResize="0"/>
          <p:nvPr/>
        </p:nvPicPr>
        <p:blipFill>
          <a:blip r:embed="rId3">
            <a:alphaModFix/>
          </a:blip>
          <a:stretch>
            <a:fillRect/>
          </a:stretch>
        </p:blipFill>
        <p:spPr>
          <a:xfrm>
            <a:off x="476425" y="3461212"/>
            <a:ext cx="8189503" cy="2575976"/>
          </a:xfrm>
          <a:prstGeom prst="rect">
            <a:avLst/>
          </a:prstGeom>
          <a:noFill/>
          <a:ln>
            <a:noFill/>
          </a:ln>
        </p:spPr>
      </p:pic>
      <p:pic>
        <p:nvPicPr>
          <p:cNvPr id="210" name="Shape 210"/>
          <p:cNvPicPr preferRelativeResize="0"/>
          <p:nvPr/>
        </p:nvPicPr>
        <p:blipFill>
          <a:blip r:embed="rId4">
            <a:alphaModFix/>
          </a:blip>
          <a:stretch>
            <a:fillRect/>
          </a:stretch>
        </p:blipFill>
        <p:spPr>
          <a:xfrm>
            <a:off x="5542800" y="1627200"/>
            <a:ext cx="1925700" cy="175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779463" y="5814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#3:</a:t>
            </a:r>
            <a:endParaRPr/>
          </a:p>
          <a:p>
            <a:pPr indent="0" lvl="0" marL="0" marR="0" rtl="0" algn="l">
              <a:spcBef>
                <a:spcPts val="0"/>
              </a:spcBef>
              <a:spcAft>
                <a:spcPts val="0"/>
              </a:spcAft>
              <a:buNone/>
            </a:pPr>
            <a:r>
              <a:rPr lang="en-US" sz="3600">
                <a:solidFill>
                  <a:schemeClr val="dk1"/>
                </a:solidFill>
                <a:latin typeface="Times New Roman"/>
                <a:ea typeface="Times New Roman"/>
                <a:cs typeface="Times New Roman"/>
                <a:sym typeface="Times New Roman"/>
              </a:rPr>
              <a:t>Implement In-Game Menu</a:t>
            </a:r>
            <a:endParaRPr sz="3600"/>
          </a:p>
        </p:txBody>
      </p:sp>
      <p:sp>
        <p:nvSpPr>
          <p:cNvPr id="217" name="Shape 217"/>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218" name="Shape 218"/>
          <p:cNvPicPr preferRelativeResize="0"/>
          <p:nvPr/>
        </p:nvPicPr>
        <p:blipFill>
          <a:blip r:embed="rId3">
            <a:alphaModFix/>
          </a:blip>
          <a:stretch>
            <a:fillRect/>
          </a:stretch>
        </p:blipFill>
        <p:spPr>
          <a:xfrm>
            <a:off x="5209366" y="1723400"/>
            <a:ext cx="3153509" cy="4208400"/>
          </a:xfrm>
          <a:prstGeom prst="rect">
            <a:avLst/>
          </a:prstGeom>
          <a:noFill/>
          <a:ln>
            <a:noFill/>
          </a:ln>
        </p:spPr>
      </p:pic>
      <p:pic>
        <p:nvPicPr>
          <p:cNvPr id="219" name="Shape 219"/>
          <p:cNvPicPr preferRelativeResize="0"/>
          <p:nvPr/>
        </p:nvPicPr>
        <p:blipFill>
          <a:blip r:embed="rId4">
            <a:alphaModFix/>
          </a:blip>
          <a:stretch>
            <a:fillRect/>
          </a:stretch>
        </p:blipFill>
        <p:spPr>
          <a:xfrm>
            <a:off x="594250" y="3694050"/>
            <a:ext cx="4314825" cy="234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